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"/>
  </p:notesMasterIdLst>
  <p:sldIdLst>
    <p:sldId id="268" r:id="rId2"/>
    <p:sldId id="269" r:id="rId3"/>
    <p:sldId id="265" r:id="rId4"/>
    <p:sldId id="264" r:id="rId5"/>
    <p:sldId id="271" r:id="rId6"/>
    <p:sldId id="272" r:id="rId7"/>
    <p:sldId id="273" r:id="rId8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4">
          <p15:clr>
            <a:srgbClr val="A4A3A4"/>
          </p15:clr>
        </p15:guide>
        <p15:guide id="2" pos="1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il teme 1 - Isticanj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37" autoAdjust="0"/>
  </p:normalViewPr>
  <p:slideViewPr>
    <p:cSldViewPr snapToGrid="0" showGuides="1">
      <p:cViewPr>
        <p:scale>
          <a:sx n="68" d="100"/>
          <a:sy n="68" d="100"/>
        </p:scale>
        <p:origin x="1446" y="60"/>
      </p:cViewPr>
      <p:guideLst>
        <p:guide orient="horz" pos="3064"/>
        <p:guide pos="1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2T19:55:46.35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901 139,'-4'-2,"-1"1,1-1,0 0,0 0,0 0,0-1,0 1,1-1,-6-5,-17-10,-21-11,40 23,0 1,0 1,-1-1,1 1,-1 0,0 1,0 0,-1 0,1 1,-14-2,-46-6,41 6,-52-3,55 7,1 0,0 1,-1 2,1 0,0 1,0 2,1 0,0 2,0 0,-24 13,36-16,-1 0,0-1,-20 6,25-9,0 1,0-1,0 1,0 0,1 1,-1-1,1 1,-1 0,1 0,0 1,0 0,1 0,-1 0,1 0,0 0,0 1,-5 8,-1 4,2-5,0 0,0 1,2 0,0 0,0 0,1 1,1 0,0 0,1 0,0 1,0 25,3-33,1-1,0 0,0 1,1-1,-1 0,1 0,1 0,-1 0,1 0,0-1,0 1,1-1,0 0,-1 0,2 0,-1 0,1-1,-1 0,9 6,11 6,0-2,0 0,34 13,4 3,-42-19,58 27,-63-33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2T19:56:52.9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2T19:56:53.64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2T19:56:54.17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2T19:56:54.53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0,'7'0,"2"0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2T19:56:54.92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2T19:56:57.18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2T19:56:57.53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2T19:56:57.88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16 0,'-6'0,"-3"0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D2EC6968-8860-4198-BA1F-D60215B8E4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85EB7CD-6893-423C-BD88-03132428430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43F1253-82E0-4118-A981-7AEDDB9AA235}" type="datetimeFigureOut">
              <a:rPr lang="sr-Latn-CS"/>
              <a:pPr>
                <a:defRPr/>
              </a:pPr>
              <a:t>22.8.2021.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014226CE-D6BB-4119-98C3-27EE5D6995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55D39196-2698-4E01-B494-E952BA169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77E8F09-958E-4E88-B45F-B8BF37D93D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6BB0D0C-4180-45FE-925C-58AE27A022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E14221-D1F5-424E-BC63-9D16469EA0B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72000"/>
            <a:ext cx="7772400" cy="1470025"/>
          </a:xfrm>
        </p:spPr>
        <p:txBody>
          <a:bodyPr/>
          <a:lstStyle>
            <a:lvl1pPr marL="360000" algn="l">
              <a:defRPr sz="20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1190847"/>
            <a:ext cx="6400800" cy="4859079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rgbClr val="2C51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A6F76EE6-2D0E-449F-BBC2-CB9248C8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CC712-2FF2-47E8-81EE-9CED3E83198B}" type="datetimeFigureOut">
              <a:rPr lang="sr-Latn-CS"/>
              <a:pPr>
                <a:defRPr/>
              </a:pPr>
              <a:t>22.8.2021.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3057629E-5656-451D-B099-ACC52DDE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EC9FE0D8-BA01-4F3E-B47E-66661E10C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6463A-4630-4160-8861-E6C5F951061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DBDB93A-05CF-49B2-B0B5-FB01110E7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8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BE6878-4020-48CE-84BE-FCA9B557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18315-D0EF-432F-B940-D10EBE0D4810}" type="datetimeFigureOut">
              <a:rPr lang="sr-Latn-CS"/>
              <a:pPr>
                <a:defRPr/>
              </a:pPr>
              <a:t>22.8.2021.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2DC0FF6-0ADD-4B74-90A8-56F9DE01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2986C1-B32E-4C87-AD41-ADC5DC3E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C147-674E-47CE-B3D1-9FFB5AA1EA0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1665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EA75D8-B889-411D-860B-0C34FB27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F371-9C52-49AC-A2A9-BFD37419A46E}" type="datetimeFigureOut">
              <a:rPr lang="sr-Latn-CS"/>
              <a:pPr>
                <a:defRPr/>
              </a:pPr>
              <a:t>22.8.2021.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2484742-DF51-43A4-9216-97CDAB53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CDF108-13F3-4300-BEA0-CBC466D8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6284F-E330-436B-B89B-43D5850AEAC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8073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06A0A3-5474-4D34-8379-6D5747AF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0D66-F9E2-490B-A49F-B63890D57EDE}" type="datetimeFigureOut">
              <a:rPr lang="sr-Latn-CS"/>
              <a:pPr>
                <a:defRPr/>
              </a:pPr>
              <a:t>22.8.2021.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3C36B-3234-4706-8F75-571B7C12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4B32511-50A1-4E7A-B953-A9FFDFA4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6EE1-510F-4255-94D6-4946BD960DA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7487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7EC380-AA0C-486B-926D-88BBAA17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BAB6-886A-45A3-B51A-959CBABD1EFA}" type="datetimeFigureOut">
              <a:rPr lang="sr-Latn-CS"/>
              <a:pPr>
                <a:defRPr/>
              </a:pPr>
              <a:t>22.8.2021.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C937612-41F8-4417-BC9F-B2A472D8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AF46E1-8EA3-4E4F-B069-6580D2F3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8B12-7E1D-4E63-964B-FD978A47B6C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8134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A12B6118-E22D-4EAA-BE37-F6A14705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57D01-BBB6-4731-85E9-425C6879A609}" type="datetimeFigureOut">
              <a:rPr lang="sr-Latn-CS"/>
              <a:pPr>
                <a:defRPr/>
              </a:pPr>
              <a:t>22.8.2021.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73628742-1D57-428E-A677-3D85E26E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116AAA05-D6A9-43FC-B62B-03C5B9C1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005C4-C0B5-4112-B191-88DCDA62911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2644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86A4C43D-F124-45D1-A937-401B4508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3854-F720-4EC3-BF7A-888DE757B9F5}" type="datetimeFigureOut">
              <a:rPr lang="sr-Latn-CS"/>
              <a:pPr>
                <a:defRPr/>
              </a:pPr>
              <a:t>22.8.2021.</a:t>
            </a:fld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B2583A65-3DC5-4A86-8B0A-754128A6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6502CD45-CD68-49C9-8AD6-A8891A99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54FC-8166-47EB-A928-BB650304F49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4545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6FC8049E-BB99-4110-B527-17AE5897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5CC0-1361-48E1-B678-C3CDBAEBC6D6}" type="datetimeFigureOut">
              <a:rPr lang="sr-Latn-CS"/>
              <a:pPr>
                <a:defRPr/>
              </a:pPr>
              <a:t>22.8.2021.</a:t>
            </a:fld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F4AFE30E-3E7B-483B-A9B1-AA7DFB8F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A4122CF4-EEB7-45B6-8776-4981736E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7CD6-9B9E-4E7D-8DA8-27550CD267C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1381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1">
            <a:extLst>
              <a:ext uri="{FF2B5EF4-FFF2-40B4-BE49-F238E27FC236}">
                <a16:creationId xmlns:a16="http://schemas.microsoft.com/office/drawing/2014/main" id="{CFDDBF14-B801-45D1-8489-64AF9290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936E-8970-448B-BB82-E3B5502B5E63}" type="datetimeFigureOut">
              <a:rPr lang="sr-Latn-CS"/>
              <a:pPr>
                <a:defRPr/>
              </a:pPr>
              <a:t>22.8.2021.</a:t>
            </a:fld>
            <a:endParaRPr lang="hr-HR"/>
          </a:p>
        </p:txBody>
      </p:sp>
      <p:sp>
        <p:nvSpPr>
          <p:cNvPr id="4" name="Rezervirano mjesto podnožja 2">
            <a:extLst>
              <a:ext uri="{FF2B5EF4-FFF2-40B4-BE49-F238E27FC236}">
                <a16:creationId xmlns:a16="http://schemas.microsoft.com/office/drawing/2014/main" id="{285EA118-8A4E-47D9-8D76-24E8539B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3">
            <a:extLst>
              <a:ext uri="{FF2B5EF4-FFF2-40B4-BE49-F238E27FC236}">
                <a16:creationId xmlns:a16="http://schemas.microsoft.com/office/drawing/2014/main" id="{1594FFBF-88B1-40F8-A618-690E19EC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DE249-4CB0-4971-8CF8-CE29787F2D0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7263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55AA4CC7-4A2C-4ABB-9ECA-FA2C8DE9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76679-2F08-42DF-B8DE-CB50192B49A3}" type="datetimeFigureOut">
              <a:rPr lang="sr-Latn-CS"/>
              <a:pPr>
                <a:defRPr/>
              </a:pPr>
              <a:t>22.8.2021.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31E1DB52-9121-4024-B6A8-2BE3EAEA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460716BB-FABD-4120-BB61-F30EC98A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A2DCC-ECE5-42D8-8A85-8BB2BBBA5B9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4163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0265CE9A-217A-4CE2-ABC9-75E87A83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15EC-EE4E-45B2-8F30-B767F7C1A578}" type="datetimeFigureOut">
              <a:rPr lang="sr-Latn-CS"/>
              <a:pPr>
                <a:defRPr/>
              </a:pPr>
              <a:t>22.8.2021.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12EC81C5-2A59-4131-BC6D-15943534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EC1D3C88-8588-4B09-B010-0C617312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3B5BD-F48A-46E0-A84D-9EAD2C47E8D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7789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>
            <a:extLst>
              <a:ext uri="{FF2B5EF4-FFF2-40B4-BE49-F238E27FC236}">
                <a16:creationId xmlns:a16="http://schemas.microsoft.com/office/drawing/2014/main" id="{DB4161F5-BFA8-4556-8C1E-AE5A06F357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7" name="Rezervirano mjesto teksta 2">
            <a:extLst>
              <a:ext uri="{FF2B5EF4-FFF2-40B4-BE49-F238E27FC236}">
                <a16:creationId xmlns:a16="http://schemas.microsoft.com/office/drawing/2014/main" id="{D6883412-452A-4033-84D7-09D04D8CE1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5AFB01E-0F22-4BCB-9FE7-30523B981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7DD192-4704-4456-9CA4-7687F43E0A66}" type="datetimeFigureOut">
              <a:rPr lang="sr-Latn-CS"/>
              <a:pPr>
                <a:defRPr/>
              </a:pPr>
              <a:t>22.8.2021.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673459A-CAB8-4D5F-A5AC-9F48DBB5F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07B92E-BC45-425A-8FDB-588DD34EF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025B68-08AC-404A-8548-935F16006E2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74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w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7.xm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customXml" Target="../ink/ink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5" Type="http://schemas.openxmlformats.org/officeDocument/2006/relationships/customXml" Target="../ink/ink9.xml"/><Relationship Id="rId10" Type="http://schemas.openxmlformats.org/officeDocument/2006/relationships/customXml" Target="../ink/ink5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ubtitle 2">
            <a:extLst>
              <a:ext uri="{FF2B5EF4-FFF2-40B4-BE49-F238E27FC236}">
                <a16:creationId xmlns:a16="http://schemas.microsoft.com/office/drawing/2014/main" id="{3EAAD167-1BED-4A75-B639-871B0F097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532" y="2475914"/>
            <a:ext cx="6400800" cy="3166086"/>
          </a:xfrm>
        </p:spPr>
        <p:txBody>
          <a:bodyPr/>
          <a:lstStyle/>
          <a:p>
            <a:pPr eaLnBrk="1" hangingPunct="1"/>
            <a:r>
              <a:rPr lang="hr-HR" altLang="sr-Latn-RS" sz="4400" dirty="0"/>
              <a:t>1.6. Drugi korijen 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A0E99D8-BBB7-494E-9DCF-DE470C4B4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707" y="998806"/>
            <a:ext cx="7772400" cy="1470025"/>
          </a:xfrm>
        </p:spPr>
        <p:txBody>
          <a:bodyPr/>
          <a:lstStyle/>
          <a:p>
            <a:pPr algn="ctr"/>
            <a:r>
              <a:rPr kumimoji="0" lang="hr-HR" altLang="sr-Latn-R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1. REALNI BROJEVI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C444883C-AAAA-4593-B97D-2BEB2365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Drugi korijen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ABABD8-407F-4054-A683-94FD254F3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/>
              <a:t>Kolika je duljina stranice kvadrata ako mu je površina 25       ?</a:t>
            </a:r>
          </a:p>
          <a:p>
            <a:pPr marL="0" indent="0">
              <a:buNone/>
            </a:pPr>
            <a:r>
              <a:rPr lang="hr-HR" altLang="sr-Latn-RS" dirty="0"/>
              <a:t>                                    P =            </a:t>
            </a:r>
          </a:p>
          <a:p>
            <a:pPr marL="0" indent="0">
              <a:buNone/>
            </a:pPr>
            <a:r>
              <a:rPr lang="hr-HR" altLang="sr-Latn-RS" dirty="0"/>
              <a:t>                                    P = 25        </a:t>
            </a:r>
          </a:p>
          <a:p>
            <a:pPr marL="0" indent="0">
              <a:buNone/>
            </a:pPr>
            <a:r>
              <a:rPr lang="hr-HR" altLang="sr-Latn-RS" dirty="0"/>
              <a:t>                                    a = 5 </a:t>
            </a:r>
            <a:r>
              <a:rPr lang="hr-HR" altLang="sr-Latn-RS" i="1" dirty="0"/>
              <a:t>m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51A902E-AD44-402E-8E5A-B6553D4DA1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9488" y="2008188"/>
          <a:ext cx="6588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713" imgH="203024" progId="Equation.DSMT4">
                  <p:embed/>
                </p:oleObj>
              </mc:Choice>
              <mc:Fallback>
                <p:oleObj name="Equation" r:id="rId2" imgW="215713" imgH="203024" progId="Equation.DSMT4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2008188"/>
                        <a:ext cx="65881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avokutnik 4">
            <a:extLst>
              <a:ext uri="{FF2B5EF4-FFF2-40B4-BE49-F238E27FC236}">
                <a16:creationId xmlns:a16="http://schemas.microsoft.com/office/drawing/2014/main" id="{2BF35A4A-0A95-4BC7-ABF9-ACAAE14E6644}"/>
              </a:ext>
            </a:extLst>
          </p:cNvPr>
          <p:cNvSpPr/>
          <p:nvPr/>
        </p:nvSpPr>
        <p:spPr>
          <a:xfrm>
            <a:off x="1392238" y="3292475"/>
            <a:ext cx="1984375" cy="1785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5A1EC1D-3E82-419C-A28B-7366F41AC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396716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CAADAA2-5A36-4DB0-AA17-E0AE11736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5064125"/>
            <a:ext cx="4143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FB85F517-2392-4EE2-A4F6-2A124D40F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060256"/>
              </p:ext>
            </p:extLst>
          </p:nvPr>
        </p:nvGraphicFramePr>
        <p:xfrm>
          <a:off x="5296414" y="2542955"/>
          <a:ext cx="56991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569" imgH="202936" progId="Equation.DSMT4">
                  <p:embed/>
                </p:oleObj>
              </mc:Choice>
              <mc:Fallback>
                <p:oleObj name="Equation" r:id="rId5" imgW="177569" imgH="202936" progId="Equation.DSMT4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414" y="2542955"/>
                        <a:ext cx="569912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8B4B2390-4F43-4955-A93B-79A0C63F54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761058"/>
              </p:ext>
            </p:extLst>
          </p:nvPr>
        </p:nvGraphicFramePr>
        <p:xfrm>
          <a:off x="5874312" y="3188360"/>
          <a:ext cx="6604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59929" imgH="620302" progId="Equation.DSMT4">
                  <p:embed/>
                </p:oleObj>
              </mc:Choice>
              <mc:Fallback>
                <p:oleObj name="Equation" r:id="rId7" imgW="659929" imgH="620302" progId="Equation.DSMT4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312" y="3188360"/>
                        <a:ext cx="6604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jeni pravokutnik 16">
            <a:extLst>
              <a:ext uri="{FF2B5EF4-FFF2-40B4-BE49-F238E27FC236}">
                <a16:creationId xmlns:a16="http://schemas.microsoft.com/office/drawing/2014/main" id="{92E4C8A0-A252-43DE-B54E-23CDFD255EE8}"/>
              </a:ext>
            </a:extLst>
          </p:cNvPr>
          <p:cNvSpPr/>
          <p:nvPr/>
        </p:nvSpPr>
        <p:spPr>
          <a:xfrm>
            <a:off x="1089587" y="4575615"/>
            <a:ext cx="7280275" cy="1782763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476D50BC-FCC8-4213-8966-76AA6F38E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933450"/>
            <a:ext cx="215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10</a:t>
            </a:r>
            <a:r>
              <a:rPr lang="hr-HR" altLang="sr-Latn-RS" sz="1800" baseline="30000"/>
              <a:t>2 </a:t>
            </a:r>
            <a:r>
              <a:rPr lang="hr-HR" altLang="sr-Latn-RS" sz="1800"/>
              <a:t> = 10 </a:t>
            </a:r>
            <a:r>
              <a:rPr lang="hr-HR" altLang="sr-Latn-RS" sz="1800">
                <a:latin typeface="Calibri" panose="020F0502020204030204" pitchFamily="34" charset="0"/>
              </a:rPr>
              <a:t>·</a:t>
            </a:r>
            <a:r>
              <a:rPr lang="hr-HR" altLang="sr-Latn-RS" sz="1800">
                <a:sym typeface="Symbol" panose="05050102010706020507" pitchFamily="18" charset="2"/>
              </a:rPr>
              <a:t> 10 = 100</a:t>
            </a:r>
            <a:endParaRPr lang="hr-HR" altLang="sr-Latn-RS" sz="180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5B93561-775D-4885-ADEF-D1A205CD7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1513" y="2090738"/>
          <a:ext cx="1739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900" imgH="673100" progId="Equation.DSMT4">
                  <p:embed/>
                </p:oleObj>
              </mc:Choice>
              <mc:Fallback>
                <p:oleObj name="Equation" r:id="rId2" imgW="1739900" imgH="673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2090738"/>
                        <a:ext cx="17399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kstniOkvir 10">
            <a:extLst>
              <a:ext uri="{FF2B5EF4-FFF2-40B4-BE49-F238E27FC236}">
                <a16:creationId xmlns:a16="http://schemas.microsoft.com/office/drawing/2014/main" id="{2D96925E-1B5B-4B1B-BAE8-A31330325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8" y="438150"/>
            <a:ext cx="1681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/>
              <a:t>5</a:t>
            </a:r>
            <a:r>
              <a:rPr lang="hr-HR" altLang="sr-Latn-RS" sz="1800" baseline="30000" dirty="0"/>
              <a:t>2 </a:t>
            </a:r>
            <a:r>
              <a:rPr lang="hr-HR" altLang="sr-Latn-RS" sz="1800" dirty="0"/>
              <a:t> = 5 </a:t>
            </a:r>
            <a:r>
              <a:rPr lang="hr-HR" altLang="sr-Latn-RS" sz="1800" dirty="0">
                <a:latin typeface="Calibri" panose="020F0502020204030204" pitchFamily="34" charset="0"/>
              </a:rPr>
              <a:t>·</a:t>
            </a:r>
            <a:r>
              <a:rPr lang="hr-HR" altLang="sr-Latn-RS" sz="1800" dirty="0">
                <a:sym typeface="Symbol" panose="05050102010706020507" pitchFamily="18" charset="2"/>
              </a:rPr>
              <a:t> 5 = 25</a:t>
            </a:r>
            <a:endParaRPr lang="hr-HR" altLang="sr-Latn-RS" sz="1800" dirty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1B2FABB8-4B3C-47D9-8BC1-47B02B5F4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8" y="1589088"/>
            <a:ext cx="2411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2.5</a:t>
            </a:r>
            <a:r>
              <a:rPr lang="hr-HR" altLang="sr-Latn-RS" sz="1800" baseline="30000"/>
              <a:t>2</a:t>
            </a:r>
            <a:r>
              <a:rPr lang="hr-HR" altLang="sr-Latn-RS" sz="1800"/>
              <a:t> = 2.5 </a:t>
            </a:r>
            <a:r>
              <a:rPr lang="hr-HR" altLang="sr-Latn-RS" sz="1800">
                <a:latin typeface="Calibri" panose="020F0502020204030204" pitchFamily="34" charset="0"/>
              </a:rPr>
              <a:t>·</a:t>
            </a:r>
            <a:r>
              <a:rPr lang="hr-HR" altLang="sr-Latn-RS" sz="1800">
                <a:sym typeface="Symbol" panose="05050102010706020507" pitchFamily="18" charset="2"/>
              </a:rPr>
              <a:t> 2.5 = 6.25</a:t>
            </a:r>
            <a:endParaRPr lang="hr-HR" altLang="sr-Latn-RS" sz="1800"/>
          </a:p>
        </p:txBody>
      </p:sp>
      <p:graphicFrame>
        <p:nvGraphicFramePr>
          <p:cNvPr id="3076" name="Object 4">
            <a:extLst>
              <a:ext uri="{FF2B5EF4-FFF2-40B4-BE49-F238E27FC236}">
                <a16:creationId xmlns:a16="http://schemas.microsoft.com/office/drawing/2014/main" id="{1F4093AE-30C7-4F24-B2E2-5F7091DC32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1800" y="3175000"/>
          <a:ext cx="2197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7100" imgH="673100" progId="Equation.DSMT4">
                  <p:embed/>
                </p:oleObj>
              </mc:Choice>
              <mc:Fallback>
                <p:oleObj name="Equation" r:id="rId4" imgW="2197100" imgH="673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3175000"/>
                        <a:ext cx="2197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kstniOkvir 15">
            <a:extLst>
              <a:ext uri="{FF2B5EF4-FFF2-40B4-BE49-F238E27FC236}">
                <a16:creationId xmlns:a16="http://schemas.microsoft.com/office/drawing/2014/main" id="{6C26C99E-80C5-404B-8F04-1A527AA6C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122" y="4656577"/>
            <a:ext cx="68230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/>
              <a:t>Za svaki pozitivan broj </a:t>
            </a:r>
            <a:r>
              <a:rPr lang="hr-HR" altLang="sr-Latn-RS" sz="2400" b="1" i="1" dirty="0"/>
              <a:t>a</a:t>
            </a:r>
            <a:r>
              <a:rPr lang="hr-HR" altLang="sr-Latn-RS" sz="2400" i="1" dirty="0"/>
              <a:t> </a:t>
            </a:r>
            <a:r>
              <a:rPr lang="hr-HR" altLang="sr-Latn-RS" sz="2400" dirty="0"/>
              <a:t>postoji par suprotnih brojeva koji kvadrirani daju </a:t>
            </a:r>
            <a:r>
              <a:rPr lang="hr-HR" altLang="sr-Latn-RS" sz="2400" b="1" i="1" dirty="0"/>
              <a:t>a</a:t>
            </a:r>
            <a:r>
              <a:rPr lang="hr-HR" altLang="sr-Latn-RS" sz="2400" i="1" dirty="0"/>
              <a:t>. </a:t>
            </a:r>
            <a:r>
              <a:rPr lang="hr-HR" altLang="sr-Latn-RS" sz="2400" dirty="0"/>
              <a:t>Onaj </a:t>
            </a:r>
            <a:r>
              <a:rPr lang="hr-HR" altLang="sr-Latn-RS" sz="2400" b="1" dirty="0">
                <a:solidFill>
                  <a:srgbClr val="FF0000"/>
                </a:solidFill>
              </a:rPr>
              <a:t>pozitivni</a:t>
            </a:r>
            <a:r>
              <a:rPr lang="hr-HR" altLang="sr-Latn-RS" sz="2400" dirty="0"/>
              <a:t> naziva se drugi korijen od a i označava se s   Drugi korijen negativnog broja ne računamo</a:t>
            </a:r>
            <a:r>
              <a:rPr lang="hr-HR" altLang="sr-Latn-RS" sz="1800" dirty="0"/>
              <a:t>.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91C4B7E7-3F7E-4EDC-8FFF-B5C538DB0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243419"/>
              </p:ext>
            </p:extLst>
          </p:nvPr>
        </p:nvGraphicFramePr>
        <p:xfrm>
          <a:off x="889000" y="350838"/>
          <a:ext cx="8763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228600" progId="Equation.DSMT4">
                  <p:embed/>
                </p:oleObj>
              </mc:Choice>
              <mc:Fallback>
                <p:oleObj name="Equation" r:id="rId6" imgW="533160" imgH="228600" progId="Equation.DSMT4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350838"/>
                        <a:ext cx="8763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D7085322-999F-4FED-A352-D4FEBCF5F2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5025" y="912813"/>
          <a:ext cx="102076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400" imgH="228600" progId="Equation.DSMT4">
                  <p:embed/>
                </p:oleObj>
              </mc:Choice>
              <mc:Fallback>
                <p:oleObj name="Equation" r:id="rId8" imgW="660400" imgH="228600" progId="Equation.DSMT4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912813"/>
                        <a:ext cx="1020763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A3F973F6-FFC9-4254-8F3F-8B30E9E75C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513" y="1476375"/>
          <a:ext cx="11303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669" imgH="228501" progId="Equation.DSMT4">
                  <p:embed/>
                </p:oleObj>
              </mc:Choice>
              <mc:Fallback>
                <p:oleObj name="Equation" r:id="rId10" imgW="761669" imgH="228501" progId="Equation.DSMT4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1476375"/>
                        <a:ext cx="11303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52479BB3-D793-40AE-BE0A-AE0C05A7C3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988" y="2098675"/>
          <a:ext cx="10255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47" imgH="444307" progId="Equation.DSMT4">
                  <p:embed/>
                </p:oleObj>
              </mc:Choice>
              <mc:Fallback>
                <p:oleObj name="Equation" r:id="rId12" imgW="583947" imgH="444307" progId="Equation.DSMT4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2098675"/>
                        <a:ext cx="10255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081A1AE3-18B0-49DF-9114-89F533ED27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3125788"/>
          <a:ext cx="12319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0891" imgH="444307" progId="Equation.DSMT4">
                  <p:embed/>
                </p:oleObj>
              </mc:Choice>
              <mc:Fallback>
                <p:oleObj name="Equation" r:id="rId14" imgW="710891" imgH="444307" progId="Equation.DSMT4">
                  <p:embed/>
                  <p:pic>
                    <p:nvPicPr>
                      <p:cNvPr id="0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125788"/>
                        <a:ext cx="12319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kstniOkvir 14">
            <a:extLst>
              <a:ext uri="{FF2B5EF4-FFF2-40B4-BE49-F238E27FC236}">
                <a16:creationId xmlns:a16="http://schemas.microsoft.com/office/drawing/2014/main" id="{30E9CA59-7FC4-4905-9F80-0FAA69BD9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38138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jer je</a:t>
            </a:r>
          </a:p>
        </p:txBody>
      </p:sp>
      <p:graphicFrame>
        <p:nvGraphicFramePr>
          <p:cNvPr id="18" name="Objekt 17">
            <a:extLst>
              <a:ext uri="{FF2B5EF4-FFF2-40B4-BE49-F238E27FC236}">
                <a16:creationId xmlns:a16="http://schemas.microsoft.com/office/drawing/2014/main" id="{FC996C1B-E2B2-4E2E-BAB8-507FE80018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067482"/>
              </p:ext>
            </p:extLst>
          </p:nvPr>
        </p:nvGraphicFramePr>
        <p:xfrm>
          <a:off x="7530465" y="5387047"/>
          <a:ext cx="4460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300" imgH="228600" progId="Equation.DSMT4">
                  <p:embed/>
                </p:oleObj>
              </mc:Choice>
              <mc:Fallback>
                <p:oleObj name="Equation" r:id="rId16" imgW="241300" imgH="228600" progId="Equation.DSMT4">
                  <p:embed/>
                  <p:pic>
                    <p:nvPicPr>
                      <p:cNvPr id="0" name="Objek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0465" y="5387047"/>
                        <a:ext cx="44608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1" grpId="0"/>
      <p:bldP spid="13" grpId="0"/>
      <p:bldP spid="1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jeni pravokutnik 31">
            <a:extLst>
              <a:ext uri="{FF2B5EF4-FFF2-40B4-BE49-F238E27FC236}">
                <a16:creationId xmlns:a16="http://schemas.microsoft.com/office/drawing/2014/main" id="{73A1971C-7EC2-4B83-815A-9C802ABEFEB5}"/>
              </a:ext>
            </a:extLst>
          </p:cNvPr>
          <p:cNvSpPr/>
          <p:nvPr/>
        </p:nvSpPr>
        <p:spPr>
          <a:xfrm>
            <a:off x="1382713" y="6146800"/>
            <a:ext cx="5976937" cy="43973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Zaobljeni pravokutnik 3">
            <a:extLst>
              <a:ext uri="{FF2B5EF4-FFF2-40B4-BE49-F238E27FC236}">
                <a16:creationId xmlns:a16="http://schemas.microsoft.com/office/drawing/2014/main" id="{47673831-E484-4EE6-AAF2-C94EACB0C541}"/>
              </a:ext>
            </a:extLst>
          </p:cNvPr>
          <p:cNvSpPr/>
          <p:nvPr/>
        </p:nvSpPr>
        <p:spPr>
          <a:xfrm>
            <a:off x="6029325" y="2284413"/>
            <a:ext cx="2116138" cy="15557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 dirty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1B0272B9-C39C-4DDE-83E1-09FB19BEEEB0}"/>
              </a:ext>
            </a:extLst>
          </p:cNvPr>
          <p:cNvGraphicFramePr>
            <a:graphicFrameLocks noGrp="1"/>
          </p:cNvGraphicFramePr>
          <p:nvPr/>
        </p:nvGraphicFramePr>
        <p:xfrm>
          <a:off x="866775" y="409575"/>
          <a:ext cx="3943350" cy="5448300"/>
        </p:xfrm>
        <a:graphic>
          <a:graphicData uri="http://schemas.openxmlformats.org/drawingml/2006/table">
            <a:tbl>
              <a:tblPr/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racionalan broj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Korijen racionalnog broja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2F8DDD95-32B9-4613-A3E1-B1628190C3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9388" y="4584700"/>
          <a:ext cx="203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12" imgH="571252" progId="Equation.DSMT4">
                  <p:embed/>
                </p:oleObj>
              </mc:Choice>
              <mc:Fallback>
                <p:oleObj name="Equation" r:id="rId2" imgW="203112" imgH="57125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4584700"/>
                        <a:ext cx="203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A66AAB12-B643-4E92-878B-947A9BDE95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2550" y="5229225"/>
          <a:ext cx="330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057" imgH="571252" progId="Equation.DSMT4">
                  <p:embed/>
                </p:oleObj>
              </mc:Choice>
              <mc:Fallback>
                <p:oleObj name="Equation" r:id="rId4" imgW="330057" imgH="57125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5229225"/>
                        <a:ext cx="330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703C87ED-03E4-4629-8EA7-F404C53091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3613" y="4584700"/>
          <a:ext cx="203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12" imgH="571252" progId="Equation.DSMT4">
                  <p:embed/>
                </p:oleObj>
              </mc:Choice>
              <mc:Fallback>
                <p:oleObj name="Equation" r:id="rId6" imgW="203112" imgH="571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4584700"/>
                        <a:ext cx="203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1615A73D-F725-428E-917D-66B1B37FB4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3613" y="5240338"/>
          <a:ext cx="203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112" imgH="571252" progId="Equation.DSMT4">
                  <p:embed/>
                </p:oleObj>
              </mc:Choice>
              <mc:Fallback>
                <p:oleObj name="Equation" r:id="rId8" imgW="203112" imgH="57125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5240338"/>
                        <a:ext cx="203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ravokutnik 14">
            <a:extLst>
              <a:ext uri="{FF2B5EF4-FFF2-40B4-BE49-F238E27FC236}">
                <a16:creationId xmlns:a16="http://schemas.microsoft.com/office/drawing/2014/main" id="{4A30AE6C-EC6D-471D-82AE-5CE78CA6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1471613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0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2B4DB510-C170-414D-BACE-3C3521AA8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116138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6</a:t>
            </a:r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4E7D1D4A-E9B6-4635-B729-35892482B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738438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9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59F48131-CF8C-4334-B0F7-638C7292D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3402013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5</a:t>
            </a:r>
          </a:p>
        </p:txBody>
      </p:sp>
      <p:sp>
        <p:nvSpPr>
          <p:cNvPr id="27" name="Pravokutnik 26">
            <a:extLst>
              <a:ext uri="{FF2B5EF4-FFF2-40B4-BE49-F238E27FC236}">
                <a16:creationId xmlns:a16="http://schemas.microsoft.com/office/drawing/2014/main" id="{08DE007B-DCA1-430F-A72F-84468B841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07987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1.5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335B6D3D-6CB7-46FF-8D59-74FBF3881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6175375"/>
            <a:ext cx="5903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Korijen racionalnog broja uvijek je pozitivan broj ili nula.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A7F3D23-7A2F-429B-877C-85230B152F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2413" y="2587625"/>
          <a:ext cx="8477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300" imgH="228600" progId="Equation.DSMT4">
                  <p:embed/>
                </p:oleObj>
              </mc:Choice>
              <mc:Fallback>
                <p:oleObj name="Equation" r:id="rId10" imgW="241300" imgH="228600" progId="Equation.DSMT4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13" y="2587625"/>
                        <a:ext cx="8477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kstniOkvir 29">
            <a:extLst>
              <a:ext uri="{FF2B5EF4-FFF2-40B4-BE49-F238E27FC236}">
                <a16:creationId xmlns:a16="http://schemas.microsoft.com/office/drawing/2014/main" id="{F7EF446A-80CB-431A-907F-FEA540BFF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113" y="4037013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korijen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8C219B0E-C9B3-4BB3-9FE1-B044C4709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4065588"/>
            <a:ext cx="237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 err="1"/>
              <a:t>potkorijenska</a:t>
            </a:r>
            <a:r>
              <a:rPr lang="hr-HR" altLang="sr-Latn-RS" sz="1800" dirty="0"/>
              <a:t> veličina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/>
              <a:t>       ili radikand</a:t>
            </a:r>
          </a:p>
        </p:txBody>
      </p:sp>
      <p:cxnSp>
        <p:nvCxnSpPr>
          <p:cNvPr id="35" name="Ravni poveznik 34">
            <a:extLst>
              <a:ext uri="{FF2B5EF4-FFF2-40B4-BE49-F238E27FC236}">
                <a16:creationId xmlns:a16="http://schemas.microsoft.com/office/drawing/2014/main" id="{C0549C92-3B87-4AD1-9466-C9E140018005}"/>
              </a:ext>
            </a:extLst>
          </p:cNvPr>
          <p:cNvCxnSpPr>
            <a:cxnSpLocks/>
          </p:cNvCxnSpPr>
          <p:nvPr/>
        </p:nvCxnSpPr>
        <p:spPr>
          <a:xfrm flipH="1">
            <a:off x="5937250" y="3179763"/>
            <a:ext cx="871538" cy="87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37">
            <a:extLst>
              <a:ext uri="{FF2B5EF4-FFF2-40B4-BE49-F238E27FC236}">
                <a16:creationId xmlns:a16="http://schemas.microsoft.com/office/drawing/2014/main" id="{C8434946-1633-4DC8-BF49-6202271FB4EA}"/>
              </a:ext>
            </a:extLst>
          </p:cNvPr>
          <p:cNvCxnSpPr/>
          <p:nvPr/>
        </p:nvCxnSpPr>
        <p:spPr>
          <a:xfrm>
            <a:off x="7231063" y="32639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>
            <a:extLst>
              <a:ext uri="{FF2B5EF4-FFF2-40B4-BE49-F238E27FC236}">
                <a16:creationId xmlns:a16="http://schemas.microsoft.com/office/drawing/2014/main" id="{090EED00-FC5F-4610-9B09-80108A651E79}"/>
              </a:ext>
            </a:extLst>
          </p:cNvPr>
          <p:cNvCxnSpPr/>
          <p:nvPr/>
        </p:nvCxnSpPr>
        <p:spPr>
          <a:xfrm>
            <a:off x="7188200" y="319405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 animBg="1"/>
      <p:bldP spid="15" grpId="0"/>
      <p:bldP spid="18" grpId="0"/>
      <p:bldP spid="21" grpId="0"/>
      <p:bldP spid="24" grpId="0"/>
      <p:bldP spid="27" grpId="0"/>
      <p:bldP spid="31" grpId="0"/>
      <p:bldP spid="30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986316-9169-4137-997A-07B9C5CF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Približno računanje i procjena vrijednosti drugog korijena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49929E02-1D84-4B1D-9F84-F1248430AE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2192"/>
                <a:ext cx="8229600" cy="4768946"/>
              </a:xfrm>
            </p:spPr>
            <p:txBody>
              <a:bodyPr/>
              <a:lstStyle/>
              <a:p>
                <a:r>
                  <a:rPr lang="hr-HR" sz="3000" dirty="0"/>
                  <a:t>Kako izračunati korijen broja 2?</a:t>
                </a:r>
              </a:p>
              <a:p>
                <a:r>
                  <a:rPr lang="hr-HR" sz="3000" dirty="0"/>
                  <a:t>Može nam pomoći tablica kvadrata:</a:t>
                </a:r>
              </a:p>
              <a:p>
                <a:pPr marL="0" indent="0">
                  <a:buNone/>
                </a:pPr>
                <a:r>
                  <a:rPr lang="hr-HR" sz="30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  <m:sup>
                        <m:r>
                          <a:rPr lang="hr-HR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3000" dirty="0"/>
                  <a:t> = 196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000" b="0" i="1" smtClean="0">
                            <a:latin typeface="Cambria Math" panose="02040503050406030204" pitchFamily="18" charset="0"/>
                          </a:rPr>
                          <m:t>1.4</m:t>
                        </m:r>
                      </m:e>
                      <m:sup>
                        <m:r>
                          <a:rPr lang="hr-HR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3000" dirty="0"/>
                  <a:t> = 1.96)</a:t>
                </a:r>
              </a:p>
              <a:p>
                <a:pPr marL="0" indent="0">
                  <a:buNone/>
                </a:pPr>
                <a:r>
                  <a:rPr lang="hr-HR" sz="30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hr-HR" sz="3000" b="0" i="1" smtClean="0">
                            <a:latin typeface="Cambria Math" panose="02040503050406030204" pitchFamily="18" charset="0"/>
                          </a:rPr>
                          <m:t>2  </m:t>
                        </m:r>
                      </m:sup>
                    </m:sSup>
                  </m:oMath>
                </a14:m>
                <a:r>
                  <a:rPr lang="hr-HR" sz="3000" dirty="0"/>
                  <a:t>= 225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000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e>
                      <m:sup>
                        <m:r>
                          <a:rPr lang="hr-HR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3000" dirty="0"/>
                  <a:t> = 2.25)</a:t>
                </a:r>
              </a:p>
              <a:p>
                <a:pPr marL="0" indent="0">
                  <a:buNone/>
                </a:pPr>
                <a:r>
                  <a:rPr lang="hr-HR" sz="3000" dirty="0"/>
                  <a:t>Korjenovanje je računska radnja suprotna kvadriranju pa je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1.96</m:t>
                        </m:r>
                      </m:e>
                    </m:rad>
                  </m:oMath>
                </a14:m>
                <a:r>
                  <a:rPr lang="hr-HR" sz="3000" dirty="0"/>
                  <a:t> =1.4,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2.25</m:t>
                        </m:r>
                      </m:e>
                    </m:rad>
                  </m:oMath>
                </a14:m>
                <a:r>
                  <a:rPr lang="hr-HR" sz="3000" dirty="0"/>
                  <a:t> =1.5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 </m:t>
                    </m:r>
                    <m:rad>
                      <m:radPr>
                        <m:degHide m:val="on"/>
                        <m:ctrlPr>
                          <a:rPr lang="hr-HR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1.96</m:t>
                        </m:r>
                      </m:e>
                    </m:rad>
                  </m:oMath>
                </a14:m>
                <a:r>
                  <a:rPr lang="hr-HR" sz="3000" dirty="0"/>
                  <a:t> &lt;</a:t>
                </a:r>
                <a:r>
                  <a:rPr lang="hr-HR" sz="3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hr-HR" sz="3000" dirty="0"/>
                  <a:t> &lt;</a:t>
                </a:r>
                <a:r>
                  <a:rPr lang="hr-HR" sz="3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r-HR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.25</m:t>
                        </m:r>
                      </m:e>
                    </m:rad>
                  </m:oMath>
                </a14:m>
                <a:endParaRPr lang="hr-HR" sz="3000" dirty="0"/>
              </a:p>
              <a:p>
                <a:pPr marL="0" indent="0">
                  <a:buNone/>
                </a:pPr>
                <a:r>
                  <a:rPr lang="hr-HR" sz="3000" dirty="0"/>
                  <a:t>                                  1.4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hr-HR" sz="3000" dirty="0"/>
                  <a:t> &lt; 1.5</a:t>
                </a:r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49929E02-1D84-4B1D-9F84-F1248430AE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2192"/>
                <a:ext cx="8229600" cy="4768946"/>
              </a:xfrm>
              <a:blipFill>
                <a:blip r:embed="rId2"/>
                <a:stretch>
                  <a:fillRect l="-1704" t="-166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41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E4B39-CE9C-4F46-89C1-9D794EB2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Drugi korijen ili kvadratni korijen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E6485A-DE51-41DA-9290-52FDA8EB7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36" y="1403253"/>
            <a:ext cx="8229600" cy="5278901"/>
          </a:xfrm>
        </p:spPr>
        <p:txBody>
          <a:bodyPr/>
          <a:lstStyle/>
          <a:p>
            <a:r>
              <a:rPr lang="hr-HR" dirty="0"/>
              <a:t>Može se izračunati pomoću džepnog računala. </a:t>
            </a:r>
          </a:p>
          <a:p>
            <a:r>
              <a:rPr lang="hr-HR" dirty="0"/>
              <a:t>Izračunaj korijen broja 2.</a:t>
            </a:r>
          </a:p>
          <a:p>
            <a:r>
              <a:rPr lang="hr-HR" dirty="0"/>
              <a:t>Zaokruži ga na tri decimale.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E264E20-644B-4855-ADED-E68644144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3" t="-411" r="23506" b="2965"/>
          <a:stretch/>
        </p:blipFill>
        <p:spPr>
          <a:xfrm>
            <a:off x="5999221" y="2363406"/>
            <a:ext cx="1947334" cy="40132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48CD613-91AA-4DF7-8D6A-CDBED1A47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61"/>
          <a:stretch/>
        </p:blipFill>
        <p:spPr>
          <a:xfrm>
            <a:off x="914400" y="3717925"/>
            <a:ext cx="4459658" cy="22923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17DFD89F-8E2B-4A5A-85E4-5D65D72BB18A}"/>
                  </a:ext>
                </a:extLst>
              </p14:cNvPr>
              <p14:cNvContentPartPr/>
              <p14:nvPr/>
            </p14:nvContentPartPr>
            <p14:xfrm>
              <a:off x="1377775" y="4226483"/>
              <a:ext cx="324360" cy="22464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17DFD89F-8E2B-4A5A-85E4-5D65D72BB1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8135" y="4046843"/>
                <a:ext cx="50400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7DCF8F98-0ABD-4490-88D2-C2302A3D3F01}"/>
                  </a:ext>
                </a:extLst>
              </p14:cNvPr>
              <p14:cNvContentPartPr/>
              <p14:nvPr/>
            </p14:nvContentPartPr>
            <p14:xfrm>
              <a:off x="2615926" y="2264483"/>
              <a:ext cx="360" cy="360"/>
            </p14:xfrm>
          </p:contentPart>
        </mc:Choice>
        <mc:Fallback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7DCF8F98-0ABD-4490-88D2-C2302A3D3F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2286" y="215684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E3C8E7EA-BB7B-4F9B-BC73-10526DCD5EF3}"/>
                  </a:ext>
                </a:extLst>
              </p14:cNvPr>
              <p14:cNvContentPartPr/>
              <p14:nvPr/>
            </p14:nvContentPartPr>
            <p14:xfrm>
              <a:off x="2433046" y="2180243"/>
              <a:ext cx="360" cy="360"/>
            </p14:xfrm>
          </p:contentPart>
        </mc:Choice>
        <mc:Fallback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E3C8E7EA-BB7B-4F9B-BC73-10526DCD5E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9406" y="207224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1FC8FE56-7A83-4892-8594-26BD6C5B208F}"/>
                  </a:ext>
                </a:extLst>
              </p14:cNvPr>
              <p14:cNvContentPartPr/>
              <p14:nvPr/>
            </p14:nvContentPartPr>
            <p14:xfrm>
              <a:off x="2489566" y="2180243"/>
              <a:ext cx="360" cy="360"/>
            </p14:xfrm>
          </p:contentPart>
        </mc:Choice>
        <mc:Fallback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1FC8FE56-7A83-4892-8594-26BD6C5B20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35566" y="207224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1BF70B2E-F828-4D6F-BF71-DD19F49F0B90}"/>
                  </a:ext>
                </a:extLst>
              </p14:cNvPr>
              <p14:cNvContentPartPr/>
              <p14:nvPr/>
            </p14:nvContentPartPr>
            <p14:xfrm>
              <a:off x="2489566" y="2180243"/>
              <a:ext cx="5760" cy="360"/>
            </p14:xfrm>
          </p:contentPart>
        </mc:Choice>
        <mc:Fallback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1BF70B2E-F828-4D6F-BF71-DD19F49F0B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35566" y="2072243"/>
                <a:ext cx="113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F7378357-01FE-4ADC-9AD8-23643249D112}"/>
                  </a:ext>
                </a:extLst>
              </p14:cNvPr>
              <p14:cNvContentPartPr/>
              <p14:nvPr/>
            </p14:nvContentPartPr>
            <p14:xfrm>
              <a:off x="2503246" y="2180243"/>
              <a:ext cx="360" cy="360"/>
            </p14:xfrm>
          </p:contentPart>
        </mc:Choice>
        <mc:Fallback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F7378357-01FE-4ADC-9AD8-23643249D1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9606" y="207224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88D2BFE0-F044-4EBB-8352-257C8B3649D7}"/>
                  </a:ext>
                </a:extLst>
              </p14:cNvPr>
              <p14:cNvContentPartPr/>
              <p14:nvPr/>
            </p14:nvContentPartPr>
            <p14:xfrm>
              <a:off x="2813206" y="1898723"/>
              <a:ext cx="360" cy="360"/>
            </p14:xfrm>
          </p:contentPart>
        </mc:Choice>
        <mc:Fallback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88D2BFE0-F044-4EBB-8352-257C8B3649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9566" y="179108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82201775-45EC-47DC-8B86-1C79CF6EB798}"/>
                  </a:ext>
                </a:extLst>
              </p14:cNvPr>
              <p14:cNvContentPartPr/>
              <p14:nvPr/>
            </p14:nvContentPartPr>
            <p14:xfrm>
              <a:off x="2813206" y="1898723"/>
              <a:ext cx="360" cy="360"/>
            </p14:xfrm>
          </p:contentPart>
        </mc:Choice>
        <mc:Fallback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82201775-45EC-47DC-8B86-1C79CF6EB7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9566" y="179108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14D2932F-6FE4-43C7-B00B-F6C9B85A9F46}"/>
                  </a:ext>
                </a:extLst>
              </p14:cNvPr>
              <p14:cNvContentPartPr/>
              <p14:nvPr/>
            </p14:nvContentPartPr>
            <p14:xfrm>
              <a:off x="2568406" y="1659683"/>
              <a:ext cx="6120" cy="360"/>
            </p14:xfrm>
          </p:contentPart>
        </mc:Choice>
        <mc:Fallback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14D2932F-6FE4-43C7-B00B-F6C9B85A9F4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14766" y="1551683"/>
                <a:ext cx="1137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431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D890F2-5C21-4E13-9BFC-5B21F96FB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Džepno računalo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C3E9D73-06EA-4536-B67E-C3C5190FF9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sz="2800" dirty="0"/>
                  <a:t>Ima tipku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endParaRPr lang="hr-HR" sz="2800" dirty="0"/>
              </a:p>
              <a:p>
                <a:r>
                  <a:rPr lang="hr-HR" sz="2800" dirty="0"/>
                  <a:t>Na nekim džepnim računalima potrebno je najprije upisati broj, pa pritisnuti tipku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endParaRPr lang="hr-HR" sz="2800" dirty="0"/>
              </a:p>
              <a:p>
                <a:r>
                  <a:rPr lang="hr-HR" sz="2800" dirty="0"/>
                  <a:t>Na drugima je potrebno najprije pritisnuti tipku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r>
                  <a:rPr lang="hr-HR" sz="2800" dirty="0"/>
                  <a:t> , a zatim upisati broj i nakon toga pritisnuti tipku = </a:t>
                </a:r>
              </a:p>
              <a:p>
                <a:r>
                  <a:rPr lang="hr-HR" sz="2800" dirty="0"/>
                  <a:t>Primjećujemo da korijeni brojeva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hr-HR" sz="2800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hr-HR" sz="2800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hr-H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800" dirty="0"/>
                  <a:t>… imaju mnogo znamenaka (čak beskonačno mnogo!)</a:t>
                </a:r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C3E9D73-06EA-4536-B67E-C3C5190FF9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35" b="-13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734669"/>
      </p:ext>
    </p:extLst>
  </p:cSld>
  <p:clrMapOvr>
    <a:masterClrMapping/>
  </p:clrMapOvr>
</p:sld>
</file>

<file path=ppt/theme/theme1.xml><?xml version="1.0" encoding="utf-8"?>
<a:theme xmlns:a="http://schemas.openxmlformats.org/drawingml/2006/main" name="Math 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ičn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8</Template>
  <TotalTime>1336</TotalTime>
  <Words>264</Words>
  <Application>Microsoft Office PowerPoint</Application>
  <PresentationFormat>Prikaz na zaslonu (4:3)</PresentationFormat>
  <Paragraphs>46</Paragraphs>
  <Slides>7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2</vt:i4>
      </vt:variant>
      <vt:variant>
        <vt:lpstr>Naslovi slajdova</vt:lpstr>
      </vt:variant>
      <vt:variant>
        <vt:i4>7</vt:i4>
      </vt:variant>
    </vt:vector>
  </HeadingPairs>
  <TitlesOfParts>
    <vt:vector size="14" baseType="lpstr">
      <vt:lpstr>Arial</vt:lpstr>
      <vt:lpstr>Calibri</vt:lpstr>
      <vt:lpstr>Myriad Pro</vt:lpstr>
      <vt:lpstr>Symbol</vt:lpstr>
      <vt:lpstr>Math 8</vt:lpstr>
      <vt:lpstr>MathType 7.0 Equation</vt:lpstr>
      <vt:lpstr>Equation</vt:lpstr>
      <vt:lpstr>1. REALNI BROJEVI</vt:lpstr>
      <vt:lpstr>Drugi korijen </vt:lpstr>
      <vt:lpstr>PowerPoint prezentacija</vt:lpstr>
      <vt:lpstr>PowerPoint prezentacija</vt:lpstr>
      <vt:lpstr>Približno računanje i procjena vrijednosti drugog korijena</vt:lpstr>
      <vt:lpstr>Drugi korijen ili kvadratni korijen</vt:lpstr>
      <vt:lpstr>Džepno računalo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Zeljka Orcic</dc:creator>
  <cp:lastModifiedBy>Jasminka Viljevac</cp:lastModifiedBy>
  <cp:revision>157</cp:revision>
  <dcterms:created xsi:type="dcterms:W3CDTF">2008-07-08T09:48:09Z</dcterms:created>
  <dcterms:modified xsi:type="dcterms:W3CDTF">2021-08-22T20:13:25Z</dcterms:modified>
</cp:coreProperties>
</file>